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8"/>
    <p:restoredTop sz="94663"/>
  </p:normalViewPr>
  <p:slideViewPr>
    <p:cSldViewPr snapToGrid="0" snapToObjects="1">
      <p:cViewPr varScale="1">
        <p:scale>
          <a:sx n="126" d="100"/>
          <a:sy n="126" d="100"/>
        </p:scale>
        <p:origin x="1376" y="184"/>
      </p:cViewPr>
      <p:guideLst/>
    </p:cSldViewPr>
  </p:slid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7/26/21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Deneme</a:t>
            </a:r>
            <a:r>
              <a:rPr lang="en-US"/>
              <a:t> not</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In the figure, when KNN algorithm with K = 3 is used, the green sample is</a:t>
            </a:r>
          </a:p>
          <a:p>
            <a:r>
              <a:rPr lang="en-US" dirty="0"/>
              <a:t>labeled as red both by majority voting and weighted majority voting. </a:t>
            </a:r>
          </a:p>
          <a:p>
            <a:endParaRPr lang="en-US" dirty="0"/>
          </a:p>
          <a:p>
            <a:pPr marL="285750" indent="-285750">
              <a:buFont typeface="Arial" panose="020B0604020202020204" pitchFamily="34" charset="0"/>
              <a:buChar char="•"/>
            </a:pPr>
            <a:r>
              <a:rPr lang="en-US" dirty="0"/>
              <a:t>However, when K = 5, use of majority voting or weighted majority voting</a:t>
            </a:r>
          </a:p>
          <a:p>
            <a:r>
              <a:rPr lang="en-US" dirty="0"/>
              <a:t>results in a different label for the green sample. While majority voting labels it as blue, weighted majority voting labels it as red.</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 </a:t>
            </a:r>
            <a:r>
              <a:rPr lang="en-US" dirty="0" err="1"/>
              <a:t>yazılım</a:t>
            </a:r>
            <a:r>
              <a:rPr lang="en-US" dirty="0"/>
              <a:t> </a:t>
            </a:r>
            <a:r>
              <a:rPr lang="en-US" dirty="0" err="1"/>
              <a:t>dili</a:t>
            </a:r>
            <a:r>
              <a:rPr lang="en-US" dirty="0"/>
              <a:t> </a:t>
            </a:r>
            <a:r>
              <a:rPr lang="en-US" dirty="0" err="1"/>
              <a:t>ve</a:t>
            </a:r>
            <a:r>
              <a:rPr lang="en-US" dirty="0"/>
              <a:t> </a:t>
            </a:r>
            <a:r>
              <a:rPr lang="en-US" dirty="0" err="1"/>
              <a:t>kütüphanelerini</a:t>
            </a:r>
            <a:r>
              <a:rPr lang="en-US" dirty="0"/>
              <a:t> </a:t>
            </a:r>
            <a:r>
              <a:rPr lang="en-US" dirty="0" err="1"/>
              <a:t>ekle</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 </a:t>
            </a:r>
            <a:r>
              <a:rPr lang="en-US" dirty="0" err="1"/>
              <a:t>Madde</a:t>
            </a:r>
            <a:r>
              <a:rPr lang="en-US" dirty="0"/>
              <a:t> -&gt; We experimented two different transfer learning strategies such that the first is to train the entire model, and the second </a:t>
            </a:r>
          </a:p>
          <a:p>
            <a:r>
              <a:rPr lang="en-US" dirty="0"/>
              <a:t>is to freeze the first few layers and train others.</a:t>
            </a:r>
          </a:p>
          <a:p>
            <a:pPr marL="742950" lvl="1" indent="-285750">
              <a:buFont typeface="Courier New" panose="02070309020205020404" pitchFamily="49" charset="0"/>
              <a:buChar char="o"/>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Figure </a:t>
            </a:r>
            <a:r>
              <a:rPr lang="en-US" dirty="0" err="1"/>
              <a:t>için</a:t>
            </a:r>
            <a:r>
              <a:rPr lang="en-US" dirty="0"/>
              <a:t> </a:t>
            </a:r>
            <a:r>
              <a:rPr lang="en-US" dirty="0" err="1"/>
              <a:t>başlık</a:t>
            </a:r>
            <a:r>
              <a:rPr lang="en-US" dirty="0"/>
              <a:t> </a:t>
            </a:r>
            <a:r>
              <a:rPr lang="en-US" dirty="0" err="1"/>
              <a:t>eklenecek</a:t>
            </a:r>
            <a:r>
              <a:rPr lang="en-US" dirty="0"/>
              <a:t> **</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 </a:t>
            </a:r>
            <a:r>
              <a:rPr lang="en-US" dirty="0" err="1"/>
              <a:t>maddeyi</a:t>
            </a:r>
            <a:r>
              <a:rPr lang="en-US" dirty="0"/>
              <a:t> </a:t>
            </a:r>
            <a:r>
              <a:rPr lang="en-US" dirty="0" err="1"/>
              <a:t>kısaltıp</a:t>
            </a:r>
            <a:r>
              <a:rPr lang="en-US" dirty="0"/>
              <a:t>, </a:t>
            </a:r>
            <a:r>
              <a:rPr lang="en-US" dirty="0" err="1"/>
              <a:t>konuşmacı</a:t>
            </a:r>
            <a:r>
              <a:rPr lang="en-US" dirty="0"/>
              <a:t> </a:t>
            </a:r>
            <a:r>
              <a:rPr lang="en-US" dirty="0" err="1"/>
              <a:t>notlarına</a:t>
            </a:r>
            <a:r>
              <a:rPr lang="en-US" dirty="0"/>
              <a:t> </a:t>
            </a:r>
            <a:r>
              <a:rPr lang="en-US" dirty="0" err="1"/>
              <a:t>ekle</a:t>
            </a:r>
            <a:r>
              <a:rPr lang="en-US" dirty="0"/>
              <a:t> **</a:t>
            </a:r>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yazılım</a:t>
            </a:r>
            <a:r>
              <a:rPr lang="en-US" dirty="0"/>
              <a:t> </a:t>
            </a:r>
            <a:r>
              <a:rPr lang="en-US" dirty="0" err="1"/>
              <a:t>dili</a:t>
            </a:r>
            <a:r>
              <a:rPr lang="en-US" dirty="0"/>
              <a:t> </a:t>
            </a:r>
            <a:r>
              <a:rPr lang="en-US" dirty="0" err="1"/>
              <a:t>ve</a:t>
            </a:r>
            <a:r>
              <a:rPr lang="en-US" dirty="0"/>
              <a:t> </a:t>
            </a:r>
            <a:r>
              <a:rPr lang="en-US" dirty="0" err="1"/>
              <a:t>kütüphanelerini</a:t>
            </a:r>
            <a:r>
              <a:rPr lang="en-US" dirty="0"/>
              <a:t> </a:t>
            </a:r>
            <a:r>
              <a:rPr lang="en-US" dirty="0" err="1"/>
              <a:t>ekle</a:t>
            </a:r>
            <a:r>
              <a:rPr lang="en-US" dirty="0"/>
              <a:t> **</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 </a:t>
            </a:r>
            <a:r>
              <a:rPr lang="en-US" dirty="0" err="1"/>
              <a:t>maddede</a:t>
            </a:r>
            <a:r>
              <a:rPr lang="en-US" dirty="0"/>
              <a:t> </a:t>
            </a:r>
            <a:r>
              <a:rPr lang="en-US" dirty="0" err="1"/>
              <a:t>önce</a:t>
            </a:r>
            <a:r>
              <a:rPr lang="en-US" dirty="0"/>
              <a:t> </a:t>
            </a:r>
            <a:r>
              <a:rPr lang="en-US" dirty="0" err="1"/>
              <a:t>artışı</a:t>
            </a:r>
            <a:r>
              <a:rPr lang="en-US" dirty="0"/>
              <a:t> </a:t>
            </a:r>
            <a:r>
              <a:rPr lang="en-US" dirty="0" err="1"/>
              <a:t>anlat</a:t>
            </a:r>
            <a:r>
              <a:rPr lang="en-US" dirty="0"/>
              <a:t> </a:t>
            </a:r>
            <a:r>
              <a:rPr lang="en-US" dirty="0" err="1"/>
              <a:t>sonra</a:t>
            </a:r>
            <a:r>
              <a:rPr lang="en-US" dirty="0"/>
              <a:t> </a:t>
            </a:r>
            <a:r>
              <a:rPr lang="en-US" dirty="0" err="1"/>
              <a:t>olumsuzu</a:t>
            </a:r>
            <a:r>
              <a:rPr lang="en-US" dirty="0"/>
              <a:t> </a:t>
            </a:r>
            <a:r>
              <a:rPr lang="en-US" dirty="0" err="1"/>
              <a:t>söyle</a:t>
            </a:r>
            <a:r>
              <a:rPr lang="en-US" dirty="0"/>
              <a:t> **</a:t>
            </a:r>
          </a:p>
          <a:p>
            <a:r>
              <a:rPr lang="en-US" dirty="0"/>
              <a:t>** 2. </a:t>
            </a:r>
            <a:r>
              <a:rPr lang="en-US" dirty="0" err="1"/>
              <a:t>maddede</a:t>
            </a:r>
            <a:r>
              <a:rPr lang="en-US" dirty="0"/>
              <a:t> </a:t>
            </a:r>
            <a:r>
              <a:rPr lang="en-US" dirty="0" err="1"/>
              <a:t>önce</a:t>
            </a:r>
            <a:r>
              <a:rPr lang="en-US" dirty="0"/>
              <a:t> </a:t>
            </a:r>
            <a:r>
              <a:rPr lang="en-US" dirty="0" err="1"/>
              <a:t>artışı</a:t>
            </a:r>
            <a:r>
              <a:rPr lang="en-US" dirty="0"/>
              <a:t> </a:t>
            </a:r>
            <a:r>
              <a:rPr lang="en-US" dirty="0" err="1"/>
              <a:t>söyle</a:t>
            </a:r>
            <a:r>
              <a:rPr lang="en-US" dirty="0"/>
              <a:t>, </a:t>
            </a:r>
            <a:r>
              <a:rPr lang="en-US" dirty="0" err="1"/>
              <a:t>sonra</a:t>
            </a:r>
            <a:r>
              <a:rPr lang="en-US" dirty="0"/>
              <a:t> </a:t>
            </a:r>
            <a:r>
              <a:rPr lang="en-US" dirty="0" err="1"/>
              <a:t>genel</a:t>
            </a:r>
            <a:r>
              <a:rPr lang="en-US" dirty="0"/>
              <a:t> </a:t>
            </a:r>
            <a:r>
              <a:rPr lang="en-US" dirty="0" err="1"/>
              <a:t>olan</a:t>
            </a:r>
            <a:r>
              <a:rPr lang="en-US" dirty="0"/>
              <a:t> </a:t>
            </a:r>
            <a:r>
              <a:rPr lang="en-US" dirty="0" err="1"/>
              <a:t>olumsuz</a:t>
            </a:r>
            <a:r>
              <a:rPr lang="en-US" dirty="0"/>
              <a:t> </a:t>
            </a:r>
            <a:r>
              <a:rPr lang="en-US" dirty="0" err="1"/>
              <a:t>kısmı</a:t>
            </a:r>
            <a:r>
              <a:rPr lang="en-US" dirty="0"/>
              <a:t> </a:t>
            </a:r>
            <a:r>
              <a:rPr lang="en-US" dirty="0" err="1"/>
              <a:t>söyle</a:t>
            </a:r>
            <a:r>
              <a:rPr lang="en-US" dirty="0"/>
              <a:t> **</a:t>
            </a:r>
          </a:p>
        </p:txBody>
      </p:sp>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26.07.2021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26.07.2021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26.07.2021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26.07.2021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26.07.2021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26.07.2021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26.07.2021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26.07.2021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26.07.2021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26.07.2021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26.07.2021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0.tif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ozanguldali/modelsWithLASSO"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2"/>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122423" cy="369332"/>
          </a:xfrm>
          <a:prstGeom prst="rect">
            <a:avLst/>
          </a:prstGeom>
          <a:noFill/>
        </p:spPr>
        <p:txBody>
          <a:bodyPr wrap="none" rtlCol="0">
            <a:spAutoFit/>
          </a:bodyPr>
          <a:lstStyle/>
          <a:p>
            <a:r>
              <a:rPr lang="en-US" dirty="0"/>
              <a:t>X.08.2021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3"/>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The train data must be strictly separated</a:t>
            </a:r>
          </a:p>
          <a:p>
            <a:r>
              <a:rPr lang="en-US" dirty="0"/>
              <a:t>from validation and test data, and should be only used on training process. At each epoch, the train data goes into the model as input, the neural network works for learning data, the losses and metrics are computed, and the losses are optimized.</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 During the validation process, only losses and metrics are computed, and no optimization process is applied, for that reason, the weights and biases are stable.</a:t>
            </a:r>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Testing process is usually only applied at the end of all epochs. However, when the train data is not feasible to be divided into validation data, at the end of each epoch testing process may be applied on test data.</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This may be </a:t>
            </a:r>
          </a:p>
          <a:p>
            <a:r>
              <a:rPr lang="en-US" dirty="0"/>
              <a:t>caused by a deficient learning process or non-feasible hyper-parameters.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2"/>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2"/>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3"/>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4"/>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5"/>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6"/>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pPr marL="285750" indent="-285750">
              <a:buFont typeface="Arial" panose="020B0604020202020204" pitchFamily="34" charset="0"/>
              <a:buChar char="•"/>
            </a:pPr>
            <a:r>
              <a:rPr lang="en-US" dirty="0"/>
              <a:t>In the figure, we have an input matrix in the size of 7x7x3 and </a:t>
            </a:r>
          </a:p>
          <a:p>
            <a:r>
              <a:rPr lang="en-US" dirty="0"/>
              <a:t>padding with the size of 1 is applied. There are two filters in the size</a:t>
            </a:r>
          </a:p>
          <a:p>
            <a:r>
              <a:rPr lang="en-US" dirty="0"/>
              <a:t>of 3x3 and they scan the input with the stride of 2.</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2"/>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2"/>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3"/>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5088"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r>
              <a:rPr lang="en-US" dirty="0"/>
              <a:t>In other words, it is aimed not to use weak information and memorize the network.</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2"/>
          <a:srcRect l="12589" r="2185"/>
          <a:stretch/>
        </p:blipFill>
        <p:spPr>
          <a:xfrm>
            <a:off x="3309443" y="3488037"/>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75173"/>
            <a:ext cx="11593238" cy="5078313"/>
          </a:xfrm>
          <a:prstGeom prst="rect">
            <a:avLst/>
          </a:prstGeom>
          <a:noFill/>
        </p:spPr>
        <p:txBody>
          <a:bodyPr wrap="non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pre-trained CNN model for visual artificial intelligence problems, ILSVRC 2012 ImageNet data set, </a:t>
            </a:r>
          </a:p>
          <a:p>
            <a:r>
              <a:rPr lang="en-US" dirty="0"/>
              <a:t>including 1000 class with large data, is commonly used to train the model and share the model weight files. </a:t>
            </a:r>
          </a:p>
          <a:p>
            <a:r>
              <a:rPr lang="en-US" dirty="0"/>
              <a:t>Afterwards, a desired pre-trained model is called together with its pre-computed weights, and the weights are transferred</a:t>
            </a:r>
          </a:p>
          <a:p>
            <a:r>
              <a:rPr lang="en-US" dirty="0"/>
              <a:t>into the same empty neural network. Then the last fully-connected layer is adapted to the problem by being updated</a:t>
            </a:r>
          </a:p>
          <a:p>
            <a:r>
              <a:rPr lang="en-US" dirty="0"/>
              <a:t>or adding new fully-connected layers to it.</a:t>
            </a:r>
          </a:p>
          <a:p>
            <a:endParaRPr lang="en-US" dirty="0"/>
          </a:p>
          <a:p>
            <a:pPr marL="285750" indent="-285750">
              <a:buFont typeface="Arial" panose="020B0604020202020204" pitchFamily="34" charset="0"/>
              <a:buChar char="•"/>
            </a:pPr>
            <a:r>
              <a:rPr lang="en-US" dirty="0"/>
              <a:t>Here, there are tree different main strategies to use the pre-computed </a:t>
            </a:r>
          </a:p>
          <a:p>
            <a:r>
              <a:rPr lang="en-US" dirty="0"/>
              <a:t>weights for training, and choosing one of them is a fine-tuning process:</a:t>
            </a:r>
          </a:p>
          <a:p>
            <a:endParaRPr lang="en-US" dirty="0"/>
          </a:p>
          <a:p>
            <a:pPr marL="342900" indent="-342900">
              <a:buAutoNum type="arabicPeriod"/>
            </a:pPr>
            <a:r>
              <a:rPr lang="en-US" dirty="0"/>
              <a:t>Training the entire model initialized with pre-computed weights.</a:t>
            </a:r>
          </a:p>
          <a:p>
            <a:pPr marL="342900" indent="-342900">
              <a:buAutoNum type="arabicPeriod"/>
            </a:pPr>
            <a:r>
              <a:rPr lang="en-US" dirty="0"/>
              <a:t>Freezing some of the convolutional layers from beginning, and</a:t>
            </a:r>
          </a:p>
          <a:p>
            <a:r>
              <a:rPr lang="en-US" dirty="0"/>
              <a:t>training the rest of the convolutional layers initialized with</a:t>
            </a:r>
          </a:p>
          <a:p>
            <a:r>
              <a:rPr lang="en-US" dirty="0"/>
              <a:t>pre-computed weights.</a:t>
            </a:r>
          </a:p>
          <a:p>
            <a:r>
              <a:rPr lang="en-US" dirty="0"/>
              <a:t>3.   Freezing all convolutional layers.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2"/>
          <a:srcRect l="6297" t="6847" r="15831" b="6305"/>
          <a:stretch/>
        </p:blipFill>
        <p:spPr>
          <a:xfrm>
            <a:off x="7465925" y="3944045"/>
            <a:ext cx="4372364" cy="2744114"/>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deep feature set 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2"/>
          <a:stretch>
            <a:fillRect/>
          </a:stretch>
        </p:blipFill>
        <p:spPr>
          <a:xfrm>
            <a:off x="7475974" y="915106"/>
            <a:ext cx="4304045" cy="570820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2"/>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r>
              <a:rPr lang="en-US" dirty="0"/>
              <a:t>In the figure, the output size is seen as 1000, since the illustration is constructed for a 1000-class problem.</a:t>
            </a:r>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architectures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2"/>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12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2"/>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2"/>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 Regression and classification problems </a:t>
            </a:r>
          </a:p>
          <a:p>
            <a:r>
              <a:rPr lang="en-US" dirty="0"/>
              <a:t>are solved by supervised learning approaches.</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 Clustering tasks are unsupervised learning approaches.</a:t>
            </a:r>
          </a:p>
          <a:p>
            <a:endParaRPr lang="en-US" dirty="0"/>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2"/>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2"/>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3"/>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4"/>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2"/>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1570412" cy="2038763"/>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known as </a:t>
                </a:r>
                <a:r>
                  <a:rPr lang="en-US" b="1" dirty="0"/>
                  <a:t>ridge regression </a:t>
                </a:r>
                <a:r>
                  <a:rPr lang="en-US" dirty="0"/>
                  <a:t>only penalizes the coefficients large in magnitude. The penalty term in the</a:t>
                </a:r>
              </a:p>
              <a:p>
                <a:r>
                  <a:rPr lang="en-US" dirty="0"/>
                  <a:t>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1570412" cy="2038763"/>
              </a:xfrm>
              <a:prstGeom prst="rect">
                <a:avLst/>
              </a:prstGeom>
              <a:blipFill>
                <a:blip r:embed="rId3"/>
                <a:stretch>
                  <a:fillRect l="-439" t="-1863"/>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Since we have a binary </a:t>
                </a:r>
              </a:p>
              <a:p>
                <a:r>
                  <a:rPr lang="en-US" dirty="0"/>
                  <a:t>classification problem, we have a two-dimensional space and one hyper-plane </a:t>
                </a:r>
              </a:p>
              <a:p>
                <a:r>
                  <a:rPr lang="en-US" dirty="0"/>
                  <a:t>like the red one in the figure with two margins like striped red and green</a:t>
                </a:r>
              </a:p>
              <a:p>
                <a:r>
                  <a:rPr lang="en-US" dirty="0"/>
                  <a:t>ones in the figure.</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 </a:t>
                </a:r>
              </a:p>
              <a:p>
                <a:r>
                  <a:rPr lang="en-US" dirty="0"/>
                  <a:t>a non-linear kernel function. This method is known as </a:t>
                </a:r>
                <a:r>
                  <a:rPr lang="en-US" b="1" dirty="0"/>
                  <a:t>kernel trick</a:t>
                </a:r>
                <a:r>
                  <a:rPr lang="en-US" dirty="0"/>
                  <a:t>.</a:t>
                </a:r>
              </a:p>
              <a:p>
                <a:endParaRPr lang="en-US"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2"/>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3"/>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2"/>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917004"/>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In the figure, sigmoid function examples for an one-dimensional </a:t>
                </a:r>
              </a:p>
              <a:p>
                <a:r>
                  <a:rPr lang="en-US" dirty="0"/>
                  <a:t>sample together different weight values are given</a:t>
                </a:r>
              </a:p>
              <a:p>
                <a:endParaRPr lang="en-US" dirty="0"/>
              </a:p>
              <a:p>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a:p>
                <a:endParaRPr lang="en-US" dirty="0"/>
              </a:p>
              <a:p>
                <a:endParaRPr lang="en-US" dirty="0"/>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917004"/>
              </a:xfrm>
              <a:prstGeom prst="rect">
                <a:avLst/>
              </a:prstGeom>
              <a:blipFill>
                <a:blip r:embed="rId2"/>
                <a:stretch>
                  <a:fillRect l="-440" t="-4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3"/>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779058" cy="2862322"/>
          </a:xfrm>
          <a:prstGeom prst="rect">
            <a:avLst/>
          </a:prstGeom>
          <a:noFill/>
        </p:spPr>
        <p:txBody>
          <a:bodyPr wrap="non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Here, there are two major challenges such that finding the </a:t>
            </a:r>
          </a:p>
          <a:p>
            <a:r>
              <a:rPr lang="en-US" dirty="0"/>
              <a:t>neighbors of target sample over all data and deciding the label of it.</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The number of neighbors</a:t>
            </a:r>
          </a:p>
          <a:p>
            <a:r>
              <a:rPr lang="en-US" dirty="0"/>
              <a:t>that will be used is chosen by the researcher. Euclidean, Manhattan and Chebyshev distance functions are most commons.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majority voting, while the closest</a:t>
            </a:r>
          </a:p>
          <a:p>
            <a:r>
              <a:rPr lang="en-US" dirty="0"/>
              <a:t>neighbor has higher contribution on weighted majority voting.</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Here, </a:t>
                </a:r>
                <a14:m>
                  <m:oMath xmlns:m="http://schemas.openxmlformats.org/officeDocument/2006/math">
                    <m:r>
                      <m:rPr>
                        <m:sty m:val="p"/>
                      </m:rPr>
                      <a:rPr lang="en-US">
                        <a:latin typeface="Cambria Math" panose="02040503050406030204" pitchFamily="18" charset="0"/>
                      </a:rPr>
                      <m:t>λ</m:t>
                    </m:r>
                  </m:oMath>
                </a14:m>
                <a:r>
                  <a:rPr lang="en-TR" dirty="0"/>
                  <a:t> is the regularization parameter taking values </a:t>
                </a:r>
                <a:r>
                  <a:rPr lang="en-US" dirty="0"/>
                  <a:t>between 0 and 0.1.</a:t>
                </a:r>
                <a:endParaRPr lang="en-TR" dirty="0"/>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2"/>
                <a:stretch>
                  <a:fillRect l="-433" t="-775" b="-1938"/>
                </a:stretch>
              </a:blipFill>
            </p:spPr>
            <p:txBody>
              <a:bodyPr/>
              <a:lstStyle/>
              <a:p>
                <a:r>
                  <a:rPr lang="en-US">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2"/>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dirty="0"/>
                  <a:t>Clean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dirty="0"/>
                  <a:t>Do CNN experiments on different pre-trained with different optimizers, save the results and model weights to distinct files, then extract the deep features of images,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dirty="0"/>
                  <a:t>Do ML experiments using grid search hyper-parameters optimization on different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dirty="0"/>
                  <a:t>Extract the demographic information from dataset for each sample, and construct the demographic information feature matrix,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𝑖𝑛𝑓𝑜</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dirty="0"/>
                  <a:t>Combine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dirty="0"/>
                  <a:t>Report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2"/>
                <a:stretch>
                  <a:fillRect l="-433" t="-522" r="-758"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clean was performed by choosing samples including PA view chest X-ray, and gender and age information. Then</a:t>
            </a:r>
          </a:p>
          <a:p>
            <a:r>
              <a:rPr lang="en-US" dirty="0"/>
              <a:t>data were divided into two groups, COVID-19 and non-COVID-19,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105 COVID-</a:t>
            </a:r>
          </a:p>
          <a:p>
            <a:r>
              <a:rPr lang="en-US" dirty="0"/>
              <a:t>19 and 98 non-COVID-19 labeled data, the test set includes 26 COVID-19 and 25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augmentation, horizontal flip, vertical flip, 90 degrees of rotation, 180 degrees of rotation, and 270 degrees of </a:t>
            </a:r>
          </a:p>
          <a:p>
            <a:r>
              <a:rPr lang="en-US" dirty="0"/>
              <a:t>rotation, was used only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3929591187"/>
              </p:ext>
            </p:extLst>
          </p:nvPr>
        </p:nvGraphicFramePr>
        <p:xfrm>
          <a:off x="2850354" y="4801404"/>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432072"/>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batch size was experimentally set from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2</m:t>
                        </m:r>
                      </m:e>
                      <m:sup>
                        <m:r>
                          <a:rPr lang="en-US" i="1" dirty="0" smtClean="0">
                            <a:latin typeface="Cambria Math" panose="02040503050406030204" pitchFamily="18" charset="0"/>
                          </a:rPr>
                          <m:t>4</m:t>
                        </m:r>
                      </m:sup>
                    </m:sSup>
                  </m:oMath>
                </a14:m>
                <a:r>
                  <a:rPr lang="en-US" dirty="0"/>
                  <a:t> to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m:t>
                        </m:r>
                      </m:e>
                      <m:sup>
                        <m:r>
                          <a:rPr lang="tr-TR" b="0" i="1" dirty="0" smtClean="0">
                            <a:latin typeface="Cambria Math" panose="02040503050406030204" pitchFamily="18" charset="0"/>
                          </a:rPr>
                          <m:t>6</m:t>
                        </m:r>
                      </m:sup>
                    </m:sSup>
                  </m:oMath>
                </a14:m>
                <a:r>
                  <a:rPr lang="en-US" dirty="0"/>
                  <a:t>. The number of </a:t>
                </a:r>
              </a:p>
              <a:p>
                <a:pPr marL="7938" lvl="1"/>
                <a:r>
                  <a:rPr lang="en-US" dirty="0"/>
                  <a:t>epochs was set to 50 and the validation period was set as 0.02.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is applied rather than validation, and the same accuracy comparison over </a:t>
                </a:r>
              </a:p>
              <a:p>
                <a:pPr marL="7938" lvl="1"/>
                <a:r>
                  <a:rPr lang="en-US" dirty="0"/>
                  <a:t>saved *.pth files is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433" b="-1712"/>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cross-entropy loss function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Moreover, the learning rate was experimentally scheduled by the reducing rate as by 0.1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after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915106"/>
            <a:ext cx="12192000" cy="5802358"/>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extract deep features for the corresponding CNN </a:t>
                </a:r>
              </a:p>
              <a:p>
                <a:r>
                  <a:rPr lang="en-US" dirty="0"/>
                  <a:t>architectures.</a:t>
                </a:r>
              </a:p>
              <a:p>
                <a:endParaRPr lang="en-US" dirty="0"/>
              </a:p>
              <a:p>
                <a:pPr marL="285750" indent="-285750">
                  <a:buFont typeface="Arial" panose="020B0604020202020204" pitchFamily="34" charset="0"/>
                  <a:buChar char="•"/>
                </a:pPr>
                <a:r>
                  <a:rPr lang="en-US" dirty="0"/>
                  <a:t>The deep features were extracted from the latest fully-connected layer right before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was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standardized and normalized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standardization,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L2 normalization as the final settings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2"/>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2"/>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dirty="0"/>
              <a:t>Coronaviruses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Wuhan city </a:t>
            </a:r>
          </a:p>
          <a:p>
            <a:r>
              <a:rPr lang="en-US" dirty="0"/>
              <a:t>of China and spread across the country in a short time.</a:t>
            </a:r>
          </a:p>
          <a:p>
            <a:endParaRPr lang="en-US" dirty="0"/>
          </a:p>
          <a:p>
            <a:pPr marL="285750" indent="-285750">
              <a:buFont typeface="Arial" panose="020B0604020202020204" pitchFamily="34" charset="0"/>
              <a:buChar char="•"/>
            </a:pPr>
            <a:r>
              <a:rPr lang="en-US" dirty="0"/>
              <a:t>On 11 March, 2020,  WHO declared a 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176 million people </a:t>
            </a:r>
          </a:p>
          <a:p>
            <a:r>
              <a:rPr lang="en-US" dirty="0"/>
              <a:t>to be infected and more than 3.8 million 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difficult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deep learning and machine learning 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was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accuracy values. If at least two </a:t>
                </a:r>
              </a:p>
              <a:p>
                <a:r>
                  <a:rPr lang="en-US" dirty="0"/>
                  <a:t>combinations has the same accuracy values, then we compared the computation times, and chose the fastest one. If there are at least two combinations that have the same accuracy values and computation times, then we selected the last experienced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2"/>
                <a:stretch>
                  <a:fillRect l="-435" t="-806"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and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10-fold cross validation only on train set by using grid search to find the generalized optimal combination of hyper-parameter options,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2"/>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2"/>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2"/>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2"/>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2"/>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2"/>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2"/>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3"/>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2"/>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3"/>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4"/>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5"/>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6"/>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scope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2"/>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3"/>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4"/>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3"/>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4"/>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5"/>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6"/>
                <a:stretch>
                  <a:fillRect l="-756"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3"/>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4"/>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6"/>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8744106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3"/>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4"/>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5"/>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6"/>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3"/>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4"/>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6"/>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211460069"/>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359786-2F2E-5947-A807-79C3FF5446E3}"/>
                  </a:ext>
                </a:extLst>
              </p:cNvPr>
              <p:cNvSpPr txBox="1"/>
              <p:nvPr/>
            </p:nvSpPr>
            <p:spPr>
              <a:xfrm>
                <a:off x="492369" y="1017217"/>
                <a:ext cx="11654106" cy="4823565"/>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did </a:t>
                </a:r>
                <a:r>
                  <a:rPr lang="en-US" b="1" dirty="0"/>
                  <a:t>not </a:t>
                </a:r>
                <a:r>
                  <a:rPr lang="en-US" dirty="0"/>
                  <a:t>give an increase on accuracy, sensitivity and F1 score metrics, but </a:t>
                </a:r>
                <a:r>
                  <a:rPr lang="en-US" b="1" dirty="0"/>
                  <a:t>specificity</a:t>
                </a:r>
                <a:r>
                  <a:rPr lang="en-US" dirty="0"/>
                  <a:t> and </a:t>
                </a:r>
                <a:r>
                  <a:rPr lang="en-US" b="1" dirty="0"/>
                  <a:t>precision</a:t>
                </a:r>
                <a:r>
                  <a:rPr lang="en-US" dirty="0"/>
                  <a:t> metrics was increased. </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However, we expect higher increases on metrics by that methodology, if a larger dataset handpicked from a data </a:t>
                </a:r>
              </a:p>
              <a:p>
                <a:pPr lvl="1"/>
                <a:r>
                  <a:rPr lang="en-US" dirty="0"/>
                  <a:t>source by expert radiologists can be used.</a:t>
                </a:r>
              </a:p>
              <a:p>
                <a:pPr lvl="1"/>
                <a:endParaRPr lang="en-US" dirty="0"/>
              </a:p>
              <a:p>
                <a:pPr marL="285750" indent="-285750">
                  <a:buFont typeface="Arial" panose="020B0604020202020204" pitchFamily="34" charset="0"/>
                  <a:buChar char="•"/>
                </a:pPr>
                <a:r>
                  <a:rPr lang="en-US" dirty="0"/>
                  <a:t>Demographic information did </a:t>
                </a:r>
                <a:r>
                  <a:rPr lang="en-US" b="1" dirty="0"/>
                  <a:t>not</a:t>
                </a:r>
                <a:r>
                  <a:rPr lang="en-US" dirty="0"/>
                  <a:t> have a general improvement by combining with deep features; yet, only the </a:t>
                </a:r>
              </a:p>
              <a:p>
                <a:r>
                  <a:rPr lang="en-US" dirty="0"/>
                  <a:t>performance of logistic regression algorithm with Lasso penalty was boosted by that way.</a:t>
                </a:r>
              </a:p>
              <a:p>
                <a:endParaRPr lang="en-US" dirty="0"/>
              </a:p>
              <a:p>
                <a:pPr marL="742950" lvl="1" indent="-285750">
                  <a:buFont typeface="Courier New" panose="02070309020205020404" pitchFamily="49" charset="0"/>
                  <a:buChar char="o"/>
                </a:pPr>
                <a:r>
                  <a:rPr lang="en-US" dirty="0"/>
                  <a:t>We expect to have better results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oMath>
                </a14:m>
                <a:r>
                  <a:rPr lang="en-US" dirty="0"/>
                  <a:t> and have better boosts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𝑎𝑙𝑙</m:t>
                        </m:r>
                      </m:sub>
                    </m:sSub>
                  </m:oMath>
                </a14:m>
                <a:r>
                  <a:rPr lang="en-US" dirty="0"/>
                  <a:t>, if more information from patients such </a:t>
                </a:r>
              </a:p>
              <a:p>
                <a:pPr lvl="1"/>
                <a:r>
                  <a:rPr lang="en-US" dirty="0"/>
                  <a:t>as doctors report, tobacco product use, associated genetic diseases,  etc. can be reached and used.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mc:Choice>
        <mc:Fallback xmlns="">
          <p:sp>
            <p:nvSpPr>
              <p:cNvPr id="5" name="TextBox 4">
                <a:extLst>
                  <a:ext uri="{FF2B5EF4-FFF2-40B4-BE49-F238E27FC236}">
                    <a16:creationId xmlns:a16="http://schemas.microsoft.com/office/drawing/2014/main" id="{F9359786-2F2E-5947-A807-79C3FF5446E3}"/>
                  </a:ext>
                </a:extLst>
              </p:cNvPr>
              <p:cNvSpPr txBox="1">
                <a:spLocks noRot="1" noChangeAspect="1" noMove="1" noResize="1" noEditPoints="1" noAdjustHandles="1" noChangeArrowheads="1" noChangeShapeType="1" noTextEdit="1"/>
              </p:cNvSpPr>
              <p:nvPr/>
            </p:nvSpPr>
            <p:spPr>
              <a:xfrm>
                <a:off x="492369" y="1017217"/>
                <a:ext cx="11654106" cy="4823565"/>
              </a:xfrm>
              <a:prstGeom prst="rect">
                <a:avLst/>
              </a:prstGeom>
              <a:blipFill>
                <a:blip r:embed="rId3"/>
                <a:stretch>
                  <a:fillRect l="-435" t="-789" b="-1316"/>
                </a:stretch>
              </a:blipFill>
            </p:spPr>
            <p:txBody>
              <a:bodyPr/>
              <a:lstStyle/>
              <a:p>
                <a:r>
                  <a:rPr lang="en-US">
                    <a:noFill/>
                  </a:rPr>
                  <a:t> </a:t>
                </a:r>
              </a:p>
            </p:txBody>
          </p:sp>
        </mc:Fallback>
      </mc:AlternateContent>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image classification problem,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non-image information, this thesis can be used as a guide for </a:t>
            </a:r>
          </a:p>
          <a:p>
            <a:pPr lvl="1"/>
            <a:r>
              <a:rPr lang="en-US" dirty="0"/>
              <a:t>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More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bigger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extended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optimizers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3762110403"/>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a:effectLst/>
                        </a:rPr>
                        <a:t>Ali   Abbasian Ardakani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a:effectLst/>
                        </a:rPr>
                        <a:t>Y. 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a:effectLst/>
                        </a:rPr>
                        <a:t>Yujin 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a:effectLst/>
                        </a:rPr>
                        <a:t>Ruaa Adeeb Al-Falluji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a:effectLst/>
                        </a:rPr>
                        <a:t>Majid   Noue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2"/>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dirty="0"/>
              <a:t>X-rays (or X-radiations)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medical industry 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white. </a:t>
            </a:r>
          </a:p>
          <a:p>
            <a:r>
              <a:rPr lang="en-US" dirty="0"/>
              <a:t>Fat and other soft tissues moderately absorb X-rays, so they appear gray. </a:t>
            </a:r>
          </a:p>
          <a:p>
            <a:r>
              <a:rPr lang="en-US" dirty="0"/>
              <a:t>Due to the aforementioned absorption properties of X-rays, the lungs appear blackish.</a:t>
            </a:r>
          </a:p>
          <a:p>
            <a:endParaRPr lang="en-US" dirty="0"/>
          </a:p>
          <a:p>
            <a:pPr marL="285750" indent="-285750">
              <a:buFont typeface="Arial" panose="020B0604020202020204" pitchFamily="34" charset="0"/>
              <a:buChar char="•"/>
            </a:pPr>
            <a:r>
              <a:rPr lang="en-US" dirty="0"/>
              <a:t>The most preferred projection methods are Posterior-Anterior (PA) and </a:t>
            </a:r>
          </a:p>
          <a:p>
            <a:r>
              <a:rPr lang="en-US" dirty="0"/>
              <a:t>Anterior-Posterior (AP)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 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During this process, </a:t>
            </a:r>
          </a:p>
          <a:p>
            <a:r>
              <a:rPr lang="en-US" dirty="0"/>
              <a:t>the weights and bias values do not change.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2"/>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1555</TotalTime>
  <Words>7219</Words>
  <Application>Microsoft Macintosh PowerPoint</Application>
  <PresentationFormat>Widescreen</PresentationFormat>
  <Paragraphs>1396</Paragraphs>
  <Slides>59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199</cp:revision>
  <dcterms:created xsi:type="dcterms:W3CDTF">2021-07-04T14:13:32Z</dcterms:created>
  <dcterms:modified xsi:type="dcterms:W3CDTF">2021-07-26T20:13:18Z</dcterms:modified>
</cp:coreProperties>
</file>